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64" r:id="rId2"/>
    <p:sldId id="256" r:id="rId3"/>
    <p:sldId id="261" r:id="rId4"/>
    <p:sldId id="262" r:id="rId5"/>
    <p:sldId id="263" r:id="rId6"/>
    <p:sldId id="260"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8" d="100"/>
          <a:sy n="98" d="100"/>
        </p:scale>
        <p:origin x="72" y="1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EC98828C-53D3-4B38-AFCE-784F229AB08E}" type="datetimeFigureOut">
              <a:rPr lang="ru-RU" smtClean="0"/>
              <a:t>10.03.2021</a:t>
            </a:fld>
            <a:endParaRPr lang="ru-RU"/>
          </a:p>
        </p:txBody>
      </p:sp>
      <p:sp>
        <p:nvSpPr>
          <p:cNvPr id="5" name="Footer Placeholder 4"/>
          <p:cNvSpPr>
            <a:spLocks noGrp="1"/>
          </p:cNvSpPr>
          <p:nvPr>
            <p:ph type="ftr" sz="quarter" idx="11"/>
          </p:nvPr>
        </p:nvSpPr>
        <p:spPr/>
        <p:txBody>
          <a:bodyPr/>
          <a:lstStyle/>
          <a:p>
            <a:endParaRPr lang="ru-RU"/>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0A3903EF-A836-467F-93A1-46C94F07B3B8}" type="slidenum">
              <a:rPr lang="ru-RU" smtClean="0"/>
              <a:t>‹#›</a:t>
            </a:fld>
            <a:endParaRPr lang="ru-RU"/>
          </a:p>
        </p:txBody>
      </p:sp>
    </p:spTree>
    <p:extLst>
      <p:ext uri="{BB962C8B-B14F-4D97-AF65-F5344CB8AC3E}">
        <p14:creationId xmlns:p14="http://schemas.microsoft.com/office/powerpoint/2010/main" val="614100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EC98828C-53D3-4B38-AFCE-784F229AB08E}" type="datetimeFigureOut">
              <a:rPr lang="ru-RU" smtClean="0"/>
              <a:t>10.03.2021</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A3903EF-A836-467F-93A1-46C94F07B3B8}" type="slidenum">
              <a:rPr lang="ru-RU" smtClean="0"/>
              <a:t>‹#›</a:t>
            </a:fld>
            <a:endParaRPr lang="ru-RU"/>
          </a:p>
        </p:txBody>
      </p:sp>
    </p:spTree>
    <p:extLst>
      <p:ext uri="{BB962C8B-B14F-4D97-AF65-F5344CB8AC3E}">
        <p14:creationId xmlns:p14="http://schemas.microsoft.com/office/powerpoint/2010/main" val="421227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EC98828C-53D3-4B38-AFCE-784F229AB08E}" type="datetimeFigureOut">
              <a:rPr lang="ru-RU" smtClean="0"/>
              <a:t>10.03.2021</a:t>
            </a:fld>
            <a:endParaRPr lang="ru-RU"/>
          </a:p>
        </p:txBody>
      </p:sp>
      <p:sp>
        <p:nvSpPr>
          <p:cNvPr id="5" name="Footer Placeholder 4"/>
          <p:cNvSpPr>
            <a:spLocks noGrp="1"/>
          </p:cNvSpPr>
          <p:nvPr>
            <p:ph type="ftr" sz="quarter" idx="11"/>
          </p:nvPr>
        </p:nvSpPr>
        <p:spPr/>
        <p:txBody>
          <a:bodyPr/>
          <a:lstStyle/>
          <a:p>
            <a:endParaRPr lang="ru-RU"/>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A3903EF-A836-467F-93A1-46C94F07B3B8}" type="slidenum">
              <a:rPr lang="ru-RU" smtClean="0"/>
              <a:t>‹#›</a:t>
            </a:fld>
            <a:endParaRPr lang="ru-RU"/>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13552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EC98828C-53D3-4B38-AFCE-784F229AB08E}" type="datetimeFigureOut">
              <a:rPr lang="ru-RU" smtClean="0"/>
              <a:t>10.03.2021</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A3903EF-A836-467F-93A1-46C94F07B3B8}" type="slidenum">
              <a:rPr lang="ru-RU" smtClean="0"/>
              <a:t>‹#›</a:t>
            </a:fld>
            <a:endParaRPr lang="ru-RU"/>
          </a:p>
        </p:txBody>
      </p:sp>
    </p:spTree>
    <p:extLst>
      <p:ext uri="{BB962C8B-B14F-4D97-AF65-F5344CB8AC3E}">
        <p14:creationId xmlns:p14="http://schemas.microsoft.com/office/powerpoint/2010/main" val="1803409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EC98828C-53D3-4B38-AFCE-784F229AB08E}" type="datetimeFigureOut">
              <a:rPr lang="ru-RU" smtClean="0"/>
              <a:t>10.03.2021</a:t>
            </a:fld>
            <a:endParaRPr lang="ru-RU"/>
          </a:p>
        </p:txBody>
      </p:sp>
      <p:sp>
        <p:nvSpPr>
          <p:cNvPr id="6" name="Footer Placeholder 5"/>
          <p:cNvSpPr>
            <a:spLocks noGrp="1"/>
          </p:cNvSpPr>
          <p:nvPr>
            <p:ph type="ftr" sz="quarter" idx="11"/>
          </p:nvPr>
        </p:nvSpPr>
        <p:spPr/>
        <p:txBody>
          <a:bodyPr/>
          <a:lstStyle/>
          <a:p>
            <a:endParaRPr lang="ru-RU"/>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A3903EF-A836-467F-93A1-46C94F07B3B8}" type="slidenum">
              <a:rPr lang="ru-RU" smtClean="0"/>
              <a:t>‹#›</a:t>
            </a:fld>
            <a:endParaRPr lang="ru-RU"/>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021154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EC98828C-53D3-4B38-AFCE-784F229AB08E}" type="datetimeFigureOut">
              <a:rPr lang="ru-RU" smtClean="0"/>
              <a:t>10.03.2021</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A3903EF-A836-467F-93A1-46C94F07B3B8}" type="slidenum">
              <a:rPr lang="ru-RU" smtClean="0"/>
              <a:t>‹#›</a:t>
            </a:fld>
            <a:endParaRPr lang="ru-RU"/>
          </a:p>
        </p:txBody>
      </p:sp>
    </p:spTree>
    <p:extLst>
      <p:ext uri="{BB962C8B-B14F-4D97-AF65-F5344CB8AC3E}">
        <p14:creationId xmlns:p14="http://schemas.microsoft.com/office/powerpoint/2010/main" val="3759326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C98828C-53D3-4B38-AFCE-784F229AB08E}" type="datetimeFigureOut">
              <a:rPr lang="ru-RU" smtClean="0"/>
              <a:t>10.03.2021</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A3903EF-A836-467F-93A1-46C94F07B3B8}" type="slidenum">
              <a:rPr lang="ru-RU" smtClean="0"/>
              <a:t>‹#›</a:t>
            </a:fld>
            <a:endParaRPr lang="ru-RU"/>
          </a:p>
        </p:txBody>
      </p:sp>
    </p:spTree>
    <p:extLst>
      <p:ext uri="{BB962C8B-B14F-4D97-AF65-F5344CB8AC3E}">
        <p14:creationId xmlns:p14="http://schemas.microsoft.com/office/powerpoint/2010/main" val="1555189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C98828C-53D3-4B38-AFCE-784F229AB08E}" type="datetimeFigureOut">
              <a:rPr lang="ru-RU" smtClean="0"/>
              <a:t>10.03.2021</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A3903EF-A836-467F-93A1-46C94F07B3B8}" type="slidenum">
              <a:rPr lang="ru-RU" smtClean="0"/>
              <a:t>‹#›</a:t>
            </a:fld>
            <a:endParaRPr lang="ru-RU"/>
          </a:p>
        </p:txBody>
      </p:sp>
    </p:spTree>
    <p:extLst>
      <p:ext uri="{BB962C8B-B14F-4D97-AF65-F5344CB8AC3E}">
        <p14:creationId xmlns:p14="http://schemas.microsoft.com/office/powerpoint/2010/main" val="3075327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C98828C-53D3-4B38-AFCE-784F229AB08E}" type="datetimeFigureOut">
              <a:rPr lang="ru-RU" smtClean="0"/>
              <a:t>10.03.2021</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A3903EF-A836-467F-93A1-46C94F07B3B8}" type="slidenum">
              <a:rPr lang="ru-RU" smtClean="0"/>
              <a:t>‹#›</a:t>
            </a:fld>
            <a:endParaRPr lang="ru-RU"/>
          </a:p>
        </p:txBody>
      </p:sp>
    </p:spTree>
    <p:extLst>
      <p:ext uri="{BB962C8B-B14F-4D97-AF65-F5344CB8AC3E}">
        <p14:creationId xmlns:p14="http://schemas.microsoft.com/office/powerpoint/2010/main" val="2585742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EC98828C-53D3-4B38-AFCE-784F229AB08E}" type="datetimeFigureOut">
              <a:rPr lang="ru-RU" smtClean="0"/>
              <a:t>10.03.2021</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A3903EF-A836-467F-93A1-46C94F07B3B8}" type="slidenum">
              <a:rPr lang="ru-RU" smtClean="0"/>
              <a:t>‹#›</a:t>
            </a:fld>
            <a:endParaRPr lang="ru-RU"/>
          </a:p>
        </p:txBody>
      </p:sp>
    </p:spTree>
    <p:extLst>
      <p:ext uri="{BB962C8B-B14F-4D97-AF65-F5344CB8AC3E}">
        <p14:creationId xmlns:p14="http://schemas.microsoft.com/office/powerpoint/2010/main" val="4271264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EC98828C-53D3-4B38-AFCE-784F229AB08E}" type="datetimeFigureOut">
              <a:rPr lang="ru-RU" smtClean="0"/>
              <a:t>10.03.2021</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0A3903EF-A836-467F-93A1-46C94F07B3B8}" type="slidenum">
              <a:rPr lang="ru-RU" smtClean="0"/>
              <a:t>‹#›</a:t>
            </a:fld>
            <a:endParaRPr lang="ru-RU"/>
          </a:p>
        </p:txBody>
      </p:sp>
    </p:spTree>
    <p:extLst>
      <p:ext uri="{BB962C8B-B14F-4D97-AF65-F5344CB8AC3E}">
        <p14:creationId xmlns:p14="http://schemas.microsoft.com/office/powerpoint/2010/main" val="2235905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EC98828C-53D3-4B38-AFCE-784F229AB08E}" type="datetimeFigureOut">
              <a:rPr lang="ru-RU" smtClean="0"/>
              <a:t>10.03.2021</a:t>
            </a:fld>
            <a:endParaRPr lang="ru-RU"/>
          </a:p>
        </p:txBody>
      </p:sp>
      <p:sp>
        <p:nvSpPr>
          <p:cNvPr id="8" name="Footer Placeholder 7"/>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A3903EF-A836-467F-93A1-46C94F07B3B8}" type="slidenum">
              <a:rPr lang="ru-RU" smtClean="0"/>
              <a:t>‹#›</a:t>
            </a:fld>
            <a:endParaRPr lang="ru-RU"/>
          </a:p>
        </p:txBody>
      </p:sp>
    </p:spTree>
    <p:extLst>
      <p:ext uri="{BB962C8B-B14F-4D97-AF65-F5344CB8AC3E}">
        <p14:creationId xmlns:p14="http://schemas.microsoft.com/office/powerpoint/2010/main" val="2141552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EC98828C-53D3-4B38-AFCE-784F229AB08E}" type="datetimeFigureOut">
              <a:rPr lang="ru-RU" smtClean="0"/>
              <a:t>10.03.2021</a:t>
            </a:fld>
            <a:endParaRPr lang="ru-RU"/>
          </a:p>
        </p:txBody>
      </p:sp>
      <p:sp>
        <p:nvSpPr>
          <p:cNvPr id="4" name="Footer Placeholder 3"/>
          <p:cNvSpPr>
            <a:spLocks noGrp="1"/>
          </p:cNvSpPr>
          <p:nvPr>
            <p:ph type="ftr" sz="quarter" idx="11"/>
          </p:nvPr>
        </p:nvSpPr>
        <p:spPr/>
        <p:txBody>
          <a:bodyPr/>
          <a:lstStyle/>
          <a:p>
            <a:endParaRPr lang="ru-RU"/>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A3903EF-A836-467F-93A1-46C94F07B3B8}" type="slidenum">
              <a:rPr lang="ru-RU" smtClean="0"/>
              <a:t>‹#›</a:t>
            </a:fld>
            <a:endParaRPr lang="ru-RU"/>
          </a:p>
        </p:txBody>
      </p:sp>
    </p:spTree>
    <p:extLst>
      <p:ext uri="{BB962C8B-B14F-4D97-AF65-F5344CB8AC3E}">
        <p14:creationId xmlns:p14="http://schemas.microsoft.com/office/powerpoint/2010/main" val="142137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98828C-53D3-4B38-AFCE-784F229AB08E}" type="datetimeFigureOut">
              <a:rPr lang="ru-RU" smtClean="0"/>
              <a:t>10.03.2021</a:t>
            </a:fld>
            <a:endParaRPr lang="ru-RU"/>
          </a:p>
        </p:txBody>
      </p:sp>
      <p:sp>
        <p:nvSpPr>
          <p:cNvPr id="3" name="Footer Placeholder 2"/>
          <p:cNvSpPr>
            <a:spLocks noGrp="1"/>
          </p:cNvSpPr>
          <p:nvPr>
            <p:ph type="ftr" sz="quarter" idx="11"/>
          </p:nvPr>
        </p:nvSpPr>
        <p:spPr/>
        <p:txBody>
          <a:bodyPr/>
          <a:lstStyle/>
          <a:p>
            <a:endParaRPr lang="ru-RU"/>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A3903EF-A836-467F-93A1-46C94F07B3B8}" type="slidenum">
              <a:rPr lang="ru-RU" smtClean="0"/>
              <a:t>‹#›</a:t>
            </a:fld>
            <a:endParaRPr lang="ru-RU"/>
          </a:p>
        </p:txBody>
      </p:sp>
    </p:spTree>
    <p:extLst>
      <p:ext uri="{BB962C8B-B14F-4D97-AF65-F5344CB8AC3E}">
        <p14:creationId xmlns:p14="http://schemas.microsoft.com/office/powerpoint/2010/main" val="1900648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EC98828C-53D3-4B38-AFCE-784F229AB08E}" type="datetimeFigureOut">
              <a:rPr lang="ru-RU" smtClean="0"/>
              <a:t>10.03.2021</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A3903EF-A836-467F-93A1-46C94F07B3B8}" type="slidenum">
              <a:rPr lang="ru-RU" smtClean="0"/>
              <a:t>‹#›</a:t>
            </a:fld>
            <a:endParaRPr lang="ru-RU"/>
          </a:p>
        </p:txBody>
      </p:sp>
    </p:spTree>
    <p:extLst>
      <p:ext uri="{BB962C8B-B14F-4D97-AF65-F5344CB8AC3E}">
        <p14:creationId xmlns:p14="http://schemas.microsoft.com/office/powerpoint/2010/main" val="3540423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EC98828C-53D3-4B38-AFCE-784F229AB08E}" type="datetimeFigureOut">
              <a:rPr lang="ru-RU" smtClean="0"/>
              <a:t>10.03.2021</a:t>
            </a:fld>
            <a:endParaRPr lang="ru-RU"/>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A3903EF-A836-467F-93A1-46C94F07B3B8}" type="slidenum">
              <a:rPr lang="ru-RU" smtClean="0"/>
              <a:t>‹#›</a:t>
            </a:fld>
            <a:endParaRPr lang="ru-RU"/>
          </a:p>
        </p:txBody>
      </p:sp>
    </p:spTree>
    <p:extLst>
      <p:ext uri="{BB962C8B-B14F-4D97-AF65-F5344CB8AC3E}">
        <p14:creationId xmlns:p14="http://schemas.microsoft.com/office/powerpoint/2010/main" val="479898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EC98828C-53D3-4B38-AFCE-784F229AB08E}" type="datetimeFigureOut">
              <a:rPr lang="ru-RU" smtClean="0"/>
              <a:t>10.03.2021</a:t>
            </a:fld>
            <a:endParaRPr lang="ru-R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0A3903EF-A836-467F-93A1-46C94F07B3B8}" type="slidenum">
              <a:rPr lang="ru-RU" smtClean="0"/>
              <a:t>‹#›</a:t>
            </a:fld>
            <a:endParaRPr lang="ru-RU"/>
          </a:p>
        </p:txBody>
      </p:sp>
    </p:spTree>
    <p:extLst>
      <p:ext uri="{BB962C8B-B14F-4D97-AF65-F5344CB8AC3E}">
        <p14:creationId xmlns:p14="http://schemas.microsoft.com/office/powerpoint/2010/main" val="105713873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p:cNvSpPr>
            <a:spLocks noGrp="1"/>
          </p:cNvSpPr>
          <p:nvPr>
            <p:ph idx="1"/>
          </p:nvPr>
        </p:nvSpPr>
        <p:spPr>
          <a:xfrm>
            <a:off x="2389707" y="878378"/>
            <a:ext cx="8915400" cy="2912226"/>
          </a:xfrm>
        </p:spPr>
        <p:txBody>
          <a:bodyPr>
            <a:normAutofit/>
          </a:bodyPr>
          <a:lstStyle/>
          <a:p>
            <a:pPr marL="0" indent="0" algn="ctr">
              <a:buNone/>
            </a:pPr>
            <a:r>
              <a:rPr lang="ru-RU" sz="4800" dirty="0" smtClean="0">
                <a:solidFill>
                  <a:srgbClr val="C00000"/>
                </a:solidFill>
                <a:latin typeface="Arial" panose="020B0604020202020204" pitchFamily="34" charset="0"/>
                <a:cs typeface="Arial" panose="020B0604020202020204" pitchFamily="34" charset="0"/>
              </a:rPr>
              <a:t>Люди, для которых слово</a:t>
            </a:r>
            <a:r>
              <a:rPr lang="ru-RU" sz="4800" dirty="0" smtClean="0">
                <a:solidFill>
                  <a:srgbClr val="FF0000"/>
                </a:solidFill>
                <a:latin typeface="Arial" panose="020B0604020202020204" pitchFamily="34" charset="0"/>
                <a:cs typeface="Arial" panose="020B0604020202020204" pitchFamily="34" charset="0"/>
              </a:rPr>
              <a:t> «ЧЕСТЬ»</a:t>
            </a:r>
          </a:p>
          <a:p>
            <a:pPr marL="0" indent="0" algn="ctr">
              <a:buNone/>
            </a:pPr>
            <a:r>
              <a:rPr lang="ru-RU" sz="4800" dirty="0" smtClean="0">
                <a:solidFill>
                  <a:srgbClr val="FF0000"/>
                </a:solidFill>
                <a:latin typeface="Arial" panose="020B0604020202020204" pitchFamily="34" charset="0"/>
                <a:cs typeface="Arial" panose="020B0604020202020204" pitchFamily="34" charset="0"/>
              </a:rPr>
              <a:t> </a:t>
            </a:r>
            <a:r>
              <a:rPr lang="ru-RU" sz="4800" dirty="0" smtClean="0">
                <a:solidFill>
                  <a:srgbClr val="C00000"/>
                </a:solidFill>
                <a:latin typeface="Arial" panose="020B0604020202020204" pitchFamily="34" charset="0"/>
                <a:cs typeface="Arial" panose="020B0604020202020204" pitchFamily="34" charset="0"/>
              </a:rPr>
              <a:t>- это не пустой звук!</a:t>
            </a:r>
            <a:endParaRPr lang="ru-RU" sz="4800" dirty="0">
              <a:solidFill>
                <a:srgbClr val="C00000"/>
              </a:solidFill>
              <a:latin typeface="Arial" panose="020B0604020202020204" pitchFamily="34" charset="0"/>
              <a:cs typeface="Arial" panose="020B0604020202020204" pitchFamily="34" charset="0"/>
            </a:endParaRPr>
          </a:p>
        </p:txBody>
      </p:sp>
      <p:sp>
        <p:nvSpPr>
          <p:cNvPr id="5" name="TextBox 4"/>
          <p:cNvSpPr txBox="1"/>
          <p:nvPr/>
        </p:nvSpPr>
        <p:spPr>
          <a:xfrm>
            <a:off x="8412480" y="4746567"/>
            <a:ext cx="2799164" cy="923330"/>
          </a:xfrm>
          <a:prstGeom prst="rect">
            <a:avLst/>
          </a:prstGeom>
          <a:noFill/>
        </p:spPr>
        <p:txBody>
          <a:bodyPr wrap="none" rtlCol="0">
            <a:spAutoFit/>
          </a:bodyPr>
          <a:lstStyle/>
          <a:p>
            <a:r>
              <a:rPr lang="ru-RU" sz="1200" dirty="0" smtClean="0"/>
              <a:t>7 «А» класс МАОУ СОШ №28 </a:t>
            </a:r>
          </a:p>
          <a:p>
            <a:r>
              <a:rPr lang="ru-RU" sz="1200" dirty="0" smtClean="0"/>
              <a:t>г. Балаково Саратовская область</a:t>
            </a:r>
          </a:p>
          <a:p>
            <a:endParaRPr lang="ru-RU" sz="1200" dirty="0" smtClean="0"/>
          </a:p>
          <a:p>
            <a:endParaRPr lang="ru-RU" dirty="0"/>
          </a:p>
        </p:txBody>
      </p:sp>
      <p:sp>
        <p:nvSpPr>
          <p:cNvPr id="6" name="TextBox 5"/>
          <p:cNvSpPr txBox="1"/>
          <p:nvPr/>
        </p:nvSpPr>
        <p:spPr>
          <a:xfrm>
            <a:off x="5577840" y="6209607"/>
            <a:ext cx="980902" cy="369332"/>
          </a:xfrm>
          <a:prstGeom prst="rect">
            <a:avLst/>
          </a:prstGeom>
          <a:noFill/>
        </p:spPr>
        <p:txBody>
          <a:bodyPr wrap="square" rtlCol="0">
            <a:spAutoFit/>
          </a:bodyPr>
          <a:lstStyle/>
          <a:p>
            <a:r>
              <a:rPr lang="ru-RU" dirty="0" smtClean="0"/>
              <a:t>2021</a:t>
            </a:r>
            <a:endParaRPr lang="ru-RU" dirty="0"/>
          </a:p>
        </p:txBody>
      </p:sp>
    </p:spTree>
    <p:extLst>
      <p:ext uri="{BB962C8B-B14F-4D97-AF65-F5344CB8AC3E}">
        <p14:creationId xmlns:p14="http://schemas.microsoft.com/office/powerpoint/2010/main" val="3292584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BB4B27E-BBCC-4F67-969C-B1DBAD18ED13}"/>
              </a:ext>
            </a:extLst>
          </p:cNvPr>
          <p:cNvSpPr>
            <a:spLocks noGrp="1"/>
          </p:cNvSpPr>
          <p:nvPr>
            <p:ph type="ctrTitle"/>
          </p:nvPr>
        </p:nvSpPr>
        <p:spPr>
          <a:xfrm>
            <a:off x="717289" y="3732707"/>
            <a:ext cx="2079585" cy="357077"/>
          </a:xfrm>
        </p:spPr>
        <p:txBody>
          <a:bodyPr>
            <a:normAutofit/>
          </a:bodyPr>
          <a:lstStyle/>
          <a:p>
            <a:r>
              <a:rPr lang="ru-RU" sz="1200" b="1" i="1" dirty="0">
                <a:solidFill>
                  <a:prstClr val="black"/>
                </a:solidFill>
                <a:latin typeface="Arial" panose="020B0604020202020204" pitchFamily="34" charset="0"/>
                <a:cs typeface="Arial" panose="020B0604020202020204" pitchFamily="34" charset="0"/>
              </a:rPr>
              <a:t>1961-1994</a:t>
            </a:r>
            <a:endParaRPr lang="ru-RU" sz="1200" dirty="0">
              <a:latin typeface="Arial" panose="020B0604020202020204" pitchFamily="34" charset="0"/>
              <a:cs typeface="Arial" panose="020B0604020202020204" pitchFamily="34" charset="0"/>
            </a:endParaRPr>
          </a:p>
        </p:txBody>
      </p:sp>
      <p:sp>
        <p:nvSpPr>
          <p:cNvPr id="3" name="Подзаголовок 2">
            <a:extLst>
              <a:ext uri="{FF2B5EF4-FFF2-40B4-BE49-F238E27FC236}">
                <a16:creationId xmlns:a16="http://schemas.microsoft.com/office/drawing/2014/main" id="{0FD631D5-1CDA-4417-B565-23A9FBF81CD7}"/>
              </a:ext>
            </a:extLst>
          </p:cNvPr>
          <p:cNvSpPr>
            <a:spLocks noGrp="1"/>
          </p:cNvSpPr>
          <p:nvPr>
            <p:ph type="subTitle" idx="1"/>
          </p:nvPr>
        </p:nvSpPr>
        <p:spPr>
          <a:xfrm>
            <a:off x="2892829" y="0"/>
            <a:ext cx="6417427" cy="535340"/>
          </a:xfrm>
        </p:spPr>
        <p:txBody>
          <a:bodyPr>
            <a:noAutofit/>
          </a:bodyPr>
          <a:lstStyle/>
          <a:p>
            <a:pPr algn="ctr">
              <a:lnSpc>
                <a:spcPct val="150000"/>
              </a:lnSpc>
            </a:pPr>
            <a:r>
              <a:rPr lang="ru-RU" sz="2400" i="1" dirty="0" smtClean="0">
                <a:solidFill>
                  <a:schemeClr val="tx1"/>
                </a:solidFill>
                <a:latin typeface="Arial" panose="020B0604020202020204" pitchFamily="34" charset="0"/>
                <a:cs typeface="Arial" panose="020B0604020202020204" pitchFamily="34" charset="0"/>
              </a:rPr>
              <a:t> </a:t>
            </a:r>
            <a:r>
              <a:rPr lang="ru-RU" sz="2400" b="1" i="1" dirty="0">
                <a:solidFill>
                  <a:srgbClr val="FF0000"/>
                </a:solidFill>
                <a:latin typeface="Arial" panose="020B0604020202020204" pitchFamily="34" charset="0"/>
                <a:ea typeface="+mj-ea"/>
                <a:cs typeface="Arial" panose="020B0604020202020204" pitchFamily="34" charset="0"/>
              </a:rPr>
              <a:t>Пономарёв Виктор </a:t>
            </a:r>
            <a:r>
              <a:rPr lang="ru-RU" sz="2400" b="1" i="1" dirty="0" smtClean="0">
                <a:solidFill>
                  <a:srgbClr val="FF0000"/>
                </a:solidFill>
                <a:latin typeface="Arial" panose="020B0604020202020204" pitchFamily="34" charset="0"/>
                <a:ea typeface="+mj-ea"/>
                <a:cs typeface="Arial" panose="020B0604020202020204" pitchFamily="34" charset="0"/>
              </a:rPr>
              <a:t>Александрович</a:t>
            </a:r>
            <a:endParaRPr lang="ru-RU" sz="2400" i="1" dirty="0">
              <a:solidFill>
                <a:srgbClr val="FF0000"/>
              </a:solidFill>
              <a:latin typeface="Arial" panose="020B0604020202020204" pitchFamily="34" charset="0"/>
              <a:cs typeface="Arial" panose="020B0604020202020204" pitchFamily="34" charset="0"/>
            </a:endParaRPr>
          </a:p>
        </p:txBody>
      </p:sp>
      <p:pic>
        <p:nvPicPr>
          <p:cNvPr id="6" name="Picture 2" descr="https://i.mycdn.me/i?r=AyH4iRPQ2q0otWIFepML2LxRU3iwvsgbpax5mWNOhdQXPQ"/>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38677" y="650880"/>
            <a:ext cx="2236810" cy="3081827"/>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084024" y="644370"/>
            <a:ext cx="6226232" cy="3970318"/>
          </a:xfrm>
          <a:prstGeom prst="rect">
            <a:avLst/>
          </a:prstGeom>
        </p:spPr>
        <p:txBody>
          <a:bodyPr wrap="square">
            <a:spAutoFit/>
          </a:bodyPr>
          <a:lstStyle/>
          <a:p>
            <a:pPr indent="457200" algn="just"/>
            <a:r>
              <a:rPr lang="ru-RU" sz="1200" b="1" i="1" dirty="0" smtClean="0">
                <a:latin typeface="Arial" panose="020B0604020202020204" pitchFamily="34" charset="0"/>
                <a:cs typeface="Arial" panose="020B0604020202020204" pitchFamily="34" charset="0"/>
              </a:rPr>
              <a:t>Он </a:t>
            </a:r>
            <a:r>
              <a:rPr lang="ru-RU" sz="1200" b="1" i="1" dirty="0">
                <a:latin typeface="Arial" panose="020B0604020202020204" pitchFamily="34" charset="0"/>
                <a:cs typeface="Arial" panose="020B0604020202020204" pitchFamily="34" charset="0"/>
              </a:rPr>
              <a:t>стал самым первым Героем России на первой чеченской войне. </a:t>
            </a:r>
            <a:r>
              <a:rPr lang="ru-RU" sz="1200" b="1" i="1" dirty="0" smtClean="0">
                <a:latin typeface="Arial" panose="020B0604020202020204" pitchFamily="34" charset="0"/>
                <a:cs typeface="Arial" panose="020B0604020202020204" pitchFamily="34" charset="0"/>
              </a:rPr>
              <a:t>31 </a:t>
            </a:r>
            <a:r>
              <a:rPr lang="ru-RU" sz="1200" b="1" i="1" dirty="0">
                <a:latin typeface="Arial" panose="020B0604020202020204" pitchFamily="34" charset="0"/>
                <a:cs typeface="Arial" panose="020B0604020202020204" pitchFamily="34" charset="0"/>
              </a:rPr>
              <a:t>декабря 1994 года, всего через несколько дней после начала боевых действий. </a:t>
            </a:r>
          </a:p>
          <a:p>
            <a:pPr indent="457200" algn="just"/>
            <a:r>
              <a:rPr lang="ru-RU" sz="1200" b="1" i="1" dirty="0">
                <a:latin typeface="Arial" panose="020B0604020202020204" pitchFamily="34" charset="0"/>
                <a:cs typeface="Arial" panose="020B0604020202020204" pitchFamily="34" charset="0"/>
              </a:rPr>
              <a:t>В ночь на 20 декабря 1994 года разведгруппа под командованием </a:t>
            </a:r>
            <a:r>
              <a:rPr lang="ru-RU" sz="1200" b="1" i="1" dirty="0" err="1">
                <a:latin typeface="Arial" panose="020B0604020202020204" pitchFamily="34" charset="0"/>
                <a:cs typeface="Arial" panose="020B0604020202020204" pitchFamily="34" charset="0"/>
              </a:rPr>
              <a:t>Пономарёва</a:t>
            </a:r>
            <a:r>
              <a:rPr lang="ru-RU" sz="1200" b="1" i="1" dirty="0">
                <a:latin typeface="Arial" panose="020B0604020202020204" pitchFamily="34" charset="0"/>
                <a:cs typeface="Arial" panose="020B0604020202020204" pitchFamily="34" charset="0"/>
              </a:rPr>
              <a:t>, двигаясь в авангарде, захватила мост через </a:t>
            </a:r>
            <a:r>
              <a:rPr lang="ru-RU" sz="1200" b="1" i="1" dirty="0" err="1">
                <a:latin typeface="Arial" panose="020B0604020202020204" pitchFamily="34" charset="0"/>
                <a:cs typeface="Arial" panose="020B0604020202020204" pitchFamily="34" charset="0"/>
              </a:rPr>
              <a:t>Сунжу</a:t>
            </a:r>
            <a:r>
              <a:rPr lang="ru-RU" sz="1200" b="1" i="1" dirty="0">
                <a:latin typeface="Arial" panose="020B0604020202020204" pitchFamily="34" charset="0"/>
                <a:cs typeface="Arial" panose="020B0604020202020204" pitchFamily="34" charset="0"/>
              </a:rPr>
              <a:t> возле станицы Петропавловская и заняла оборону. Днём на позиции приехал командующий корпусом генерал Рохлина. Члены Дудаевских вооружённых формирований обстреляли позиции отряда, так что Пономарёв заставил генерала покинуть поле боя и укрыться, что позднее породило легенду, что старшина погиб, закрывая своим телом Рохлина, за что и получил звание Героя</a:t>
            </a:r>
            <a:r>
              <a:rPr lang="ru-RU" sz="1200" b="1" i="1" dirty="0" smtClean="0">
                <a:latin typeface="Arial" panose="020B0604020202020204" pitchFamily="34" charset="0"/>
                <a:cs typeface="Arial" panose="020B0604020202020204" pitchFamily="34" charset="0"/>
              </a:rPr>
              <a:t>.</a:t>
            </a:r>
            <a:endParaRPr lang="ru-RU" sz="1200" b="1" i="1" dirty="0">
              <a:latin typeface="Arial" panose="020B0604020202020204" pitchFamily="34" charset="0"/>
              <a:cs typeface="Arial" panose="020B0604020202020204" pitchFamily="34" charset="0"/>
            </a:endParaRPr>
          </a:p>
          <a:p>
            <a:pPr indent="457200" algn="just"/>
            <a:r>
              <a:rPr lang="ru-RU" sz="1200" b="1" i="1" dirty="0">
                <a:latin typeface="Arial" panose="020B0604020202020204" pitchFamily="34" charset="0"/>
                <a:cs typeface="Arial" panose="020B0604020202020204" pitchFamily="34" charset="0"/>
              </a:rPr>
              <a:t>Утром 21 декабря дудаевские боевики атаковали мост при поддержке миномётов. Понимая, что перевес был на стороне атакующих, Пономарёв приказал группе отступать, а сам вместе с сержантом </a:t>
            </a:r>
            <a:r>
              <a:rPr lang="ru-RU" sz="1200" b="1" i="1" dirty="0" err="1">
                <a:latin typeface="Arial" panose="020B0604020202020204" pitchFamily="34" charset="0"/>
                <a:cs typeface="Arial" panose="020B0604020202020204" pitchFamily="34" charset="0"/>
              </a:rPr>
              <a:t>Арабаджиевым</a:t>
            </a:r>
            <a:r>
              <a:rPr lang="ru-RU" sz="1200" b="1" i="1" dirty="0">
                <a:latin typeface="Arial" panose="020B0604020202020204" pitchFamily="34" charset="0"/>
                <a:cs typeface="Arial" panose="020B0604020202020204" pitchFamily="34" charset="0"/>
              </a:rPr>
              <a:t> остался прикрывать отход. В ходе обороны старший прапорщик уничтожил семерых боевиков, подбил автомобиль УАЗ и подавил огнём пулеметную точку. Когда был ранен сержант </a:t>
            </a:r>
            <a:r>
              <a:rPr lang="ru-RU" sz="1200" b="1" i="1" dirty="0" err="1">
                <a:latin typeface="Arial" panose="020B0604020202020204" pitchFamily="34" charset="0"/>
                <a:cs typeface="Arial" panose="020B0604020202020204" pitchFamily="34" charset="0"/>
              </a:rPr>
              <a:t>Арабаджиев</a:t>
            </a:r>
            <a:r>
              <a:rPr lang="ru-RU" sz="1200" b="1" i="1" dirty="0">
                <a:latin typeface="Arial" panose="020B0604020202020204" pitchFamily="34" charset="0"/>
                <a:cs typeface="Arial" panose="020B0604020202020204" pitchFamily="34" charset="0"/>
              </a:rPr>
              <a:t>, Пономарёв стал выносить его через мост, но был тяжело ранен осколками близко разорвавшейся мины. Тогда он закрыл своим телом раненного сержанта, чем спас его от осколков последующих мин до прибытия подкрепления.</a:t>
            </a:r>
          </a:p>
          <a:p>
            <a:pPr indent="457200" algn="just"/>
            <a:r>
              <a:rPr lang="ru-RU" sz="1200" b="1" i="1" dirty="0" smtClean="0">
                <a:latin typeface="Arial" panose="020B0604020202020204" pitchFamily="34" charset="0"/>
                <a:cs typeface="Arial" panose="020B0604020202020204" pitchFamily="34" charset="0"/>
              </a:rPr>
              <a:t>Похоронен </a:t>
            </a:r>
            <a:r>
              <a:rPr lang="ru-RU" sz="1200" b="1" i="1" dirty="0">
                <a:latin typeface="Arial" panose="020B0604020202020204" pitchFamily="34" charset="0"/>
                <a:cs typeface="Arial" panose="020B0604020202020204" pitchFamily="34" charset="0"/>
              </a:rPr>
              <a:t>старший прапорщик Пономарёв был в родном посёлке.</a:t>
            </a:r>
          </a:p>
        </p:txBody>
      </p:sp>
      <p:pic>
        <p:nvPicPr>
          <p:cNvPr id="8" name="Picture 8" descr="http://storage.inovaco.ru/media/cache/c0/2a/c3/63/21/ab/c02ac36321ab89e75c8985eac500bf99.jp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94650" y="4608442"/>
            <a:ext cx="1643110" cy="20714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s://sun9-14.userapi.com/impf/c848520/v848520343/429e7/YKmq6LKaIzo.jpg?size=600x383&amp;quality=96&amp;proxy=1&amp;sign=f3601cf226e60f94ac8cfbdb8d037c1e&amp;type=album"/>
          <p:cNvPicPr>
            <a:picLocks noChangeAspect="1" noChangeArrowheads="1"/>
          </p:cNvPicPr>
          <p:nvPr/>
        </p:nvPicPr>
        <p:blipFill rotWithShape="1">
          <a:blip r:embed="rId4">
            <a:extLst>
              <a:ext uri="{28A0092B-C50C-407E-A947-70E740481C1C}">
                <a14:useLocalDpi xmlns:a14="http://schemas.microsoft.com/office/drawing/2010/main" val="0"/>
              </a:ext>
            </a:extLst>
          </a:blip>
          <a:srcRect r="25660"/>
          <a:stretch/>
        </p:blipFill>
        <p:spPr bwMode="auto">
          <a:xfrm>
            <a:off x="9479776" y="424053"/>
            <a:ext cx="2278126" cy="19561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i.mycdn.me/i?r=AyH4iRPQ2q0otWIFepML2LxRx0P5-JixLuwvuWUNbdRv3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6895" y="4600062"/>
            <a:ext cx="3549534" cy="2079805"/>
          </a:xfrm>
          <a:prstGeom prst="rect">
            <a:avLst/>
          </a:prstGeom>
          <a:noFill/>
          <a:extLst>
            <a:ext uri="{909E8E84-426E-40DD-AFC4-6F175D3DCCD1}">
              <a14:hiddenFill xmlns:a14="http://schemas.microsoft.com/office/drawing/2010/main">
                <a:solidFill>
                  <a:srgbClr val="FFFFFF"/>
                </a:solidFill>
              </a14:hiddenFill>
            </a:ext>
          </a:extLst>
        </p:spPr>
      </p:pic>
      <p:pic>
        <p:nvPicPr>
          <p:cNvPr id="12" name="Рисунок 11"/>
          <p:cNvPicPr>
            <a:picLocks noChangeAspect="1"/>
          </p:cNvPicPr>
          <p:nvPr/>
        </p:nvPicPr>
        <p:blipFill>
          <a:blip r:embed="rId6"/>
          <a:stretch>
            <a:fillRect/>
          </a:stretch>
        </p:blipFill>
        <p:spPr>
          <a:xfrm>
            <a:off x="9479776" y="2495199"/>
            <a:ext cx="2381448" cy="4238977"/>
          </a:xfrm>
          <a:prstGeom prst="rect">
            <a:avLst/>
          </a:prstGeom>
        </p:spPr>
      </p:pic>
    </p:spTree>
    <p:extLst>
      <p:ext uri="{BB962C8B-B14F-4D97-AF65-F5344CB8AC3E}">
        <p14:creationId xmlns:p14="http://schemas.microsoft.com/office/powerpoint/2010/main" val="321827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953427" y="789708"/>
            <a:ext cx="2081611" cy="2705543"/>
          </a:xfrm>
          <a:prstGeom prst="rect">
            <a:avLst/>
          </a:prstGeom>
        </p:spPr>
      </p:pic>
      <p:sp>
        <p:nvSpPr>
          <p:cNvPr id="5" name="Прямоугольник 4"/>
          <p:cNvSpPr/>
          <p:nvPr/>
        </p:nvSpPr>
        <p:spPr>
          <a:xfrm>
            <a:off x="3689742" y="153210"/>
            <a:ext cx="6096000" cy="461665"/>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2400" b="1" u="none" strike="noStrike" kern="0" spc="200" normalizeH="0" baseline="0" noProof="0" dirty="0" smtClean="0">
                <a:ln>
                  <a:noFill/>
                </a:ln>
                <a:solidFill>
                  <a:srgbClr val="FF0000"/>
                </a:solidFill>
                <a:effectLst/>
                <a:uLnTx/>
                <a:uFillTx/>
                <a:latin typeface="Arial" panose="020B0604020202020204" pitchFamily="34" charset="0"/>
                <a:ea typeface="+mj-ea"/>
                <a:cs typeface="Arial" panose="020B0604020202020204" pitchFamily="34" charset="0"/>
              </a:rPr>
              <a:t>Валерий Иванович Ухабов</a:t>
            </a:r>
            <a:endParaRPr kumimoji="0" lang="ru-RU" sz="2400" b="1" u="none" strike="noStrike" kern="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endParaRPr>
          </a:p>
        </p:txBody>
      </p:sp>
      <p:sp>
        <p:nvSpPr>
          <p:cNvPr id="6" name="Прямоугольник 5"/>
          <p:cNvSpPr/>
          <p:nvPr/>
        </p:nvSpPr>
        <p:spPr>
          <a:xfrm>
            <a:off x="3471441" y="809656"/>
            <a:ext cx="5655934" cy="1015663"/>
          </a:xfrm>
          <a:prstGeom prst="rect">
            <a:avLst/>
          </a:prstGeom>
        </p:spPr>
        <p:txBody>
          <a:bodyPr wrap="square">
            <a:spAutoFit/>
          </a:bodyPr>
          <a:lstStyle/>
          <a:p>
            <a:pPr lvl="0" indent="457200" defTabSz="914400">
              <a:spcBef>
                <a:spcPts val="1000"/>
              </a:spcBef>
              <a:buClr>
                <a:srgbClr val="9BAFB5"/>
              </a:buClr>
            </a:pPr>
            <a:r>
              <a:rPr lang="ru-RU" sz="1200" b="1" i="1" dirty="0" smtClean="0">
                <a:solidFill>
                  <a:srgbClr val="000000">
                    <a:lumMod val="85000"/>
                    <a:lumOff val="15000"/>
                  </a:srgbClr>
                </a:solidFill>
                <a:latin typeface="Arial" panose="020B0604020202020204" pitchFamily="34" charset="0"/>
                <a:cs typeface="Arial" panose="020B0604020202020204" pitchFamily="34" charset="0"/>
              </a:rPr>
              <a:t>Ухабов Валерий Иванович – командир </a:t>
            </a:r>
            <a:r>
              <a:rPr lang="ru-RU" sz="1200" b="1" i="1" dirty="0" err="1" smtClean="0">
                <a:solidFill>
                  <a:srgbClr val="000000">
                    <a:lumMod val="85000"/>
                    <a:lumOff val="15000"/>
                  </a:srgbClr>
                </a:solidFill>
                <a:latin typeface="Arial" panose="020B0604020202020204" pitchFamily="34" charset="0"/>
                <a:cs typeface="Arial" panose="020B0604020202020204" pitchFamily="34" charset="0"/>
              </a:rPr>
              <a:t>десантно</a:t>
            </a:r>
            <a:r>
              <a:rPr lang="ru-RU" sz="1200" b="1" i="1" dirty="0" smtClean="0">
                <a:solidFill>
                  <a:srgbClr val="000000">
                    <a:lumMod val="85000"/>
                    <a:lumOff val="15000"/>
                  </a:srgbClr>
                </a:solidFill>
                <a:latin typeface="Arial" panose="020B0604020202020204" pitchFamily="34" charset="0"/>
                <a:cs typeface="Arial" panose="020B0604020202020204" pitchFamily="34" charset="0"/>
              </a:rPr>
              <a:t>-штурмовой маневренной группы (ДШМГ) 67-го Кара-</a:t>
            </a:r>
            <a:r>
              <a:rPr lang="ru-RU" sz="1200" b="1" i="1" dirty="0" err="1" smtClean="0">
                <a:solidFill>
                  <a:srgbClr val="000000">
                    <a:lumMod val="85000"/>
                    <a:lumOff val="15000"/>
                  </a:srgbClr>
                </a:solidFill>
                <a:latin typeface="Arial" panose="020B0604020202020204" pitchFamily="34" charset="0"/>
                <a:cs typeface="Arial" panose="020B0604020202020204" pitchFamily="34" charset="0"/>
              </a:rPr>
              <a:t>Калинского</a:t>
            </a:r>
            <a:r>
              <a:rPr lang="ru-RU" sz="1200" b="1" i="1" dirty="0" smtClean="0">
                <a:solidFill>
                  <a:srgbClr val="000000">
                    <a:lumMod val="85000"/>
                    <a:lumOff val="15000"/>
                  </a:srgbClr>
                </a:solidFill>
                <a:latin typeface="Arial" panose="020B0604020202020204" pitchFamily="34" charset="0"/>
                <a:cs typeface="Arial" panose="020B0604020202020204" pitchFamily="34" charset="0"/>
              </a:rPr>
              <a:t> пограничного отряда (войсковая часть 2047) в составе ограниченного контингента советских </a:t>
            </a:r>
            <a:r>
              <a:rPr lang="ru-RU" sz="1200" b="1" i="1" dirty="0">
                <a:solidFill>
                  <a:srgbClr val="000000">
                    <a:lumMod val="85000"/>
                    <a:lumOff val="15000"/>
                  </a:srgbClr>
                </a:solidFill>
                <a:latin typeface="Arial" panose="020B0604020202020204" pitchFamily="34" charset="0"/>
                <a:cs typeface="Arial" panose="020B0604020202020204" pitchFamily="34" charset="0"/>
              </a:rPr>
              <a:t>войск в Демократической Республике Афганистан, </a:t>
            </a:r>
            <a:r>
              <a:rPr lang="ru-RU" sz="1200" b="1" i="1" dirty="0" smtClean="0">
                <a:solidFill>
                  <a:srgbClr val="000000">
                    <a:lumMod val="85000"/>
                    <a:lumOff val="15000"/>
                  </a:srgbClr>
                </a:solidFill>
                <a:latin typeface="Arial" panose="020B0604020202020204" pitchFamily="34" charset="0"/>
                <a:cs typeface="Arial" panose="020B0604020202020204" pitchFamily="34" charset="0"/>
              </a:rPr>
              <a:t>подполковник.</a:t>
            </a:r>
            <a:endParaRPr lang="ru-RU" sz="1200" b="1" i="1" dirty="0">
              <a:solidFill>
                <a:srgbClr val="000000">
                  <a:lumMod val="85000"/>
                  <a:lumOff val="15000"/>
                </a:srgbClr>
              </a:solidFill>
              <a:latin typeface="Arial" panose="020B0604020202020204" pitchFamily="34" charset="0"/>
              <a:cs typeface="Arial" panose="020B0604020202020204" pitchFamily="34" charset="0"/>
            </a:endParaRPr>
          </a:p>
        </p:txBody>
      </p:sp>
      <p:sp>
        <p:nvSpPr>
          <p:cNvPr id="7" name="Прямоугольник 6"/>
          <p:cNvSpPr/>
          <p:nvPr/>
        </p:nvSpPr>
        <p:spPr>
          <a:xfrm>
            <a:off x="3420674" y="1825319"/>
            <a:ext cx="5853889" cy="2564805"/>
          </a:xfrm>
          <a:prstGeom prst="rect">
            <a:avLst/>
          </a:prstGeom>
        </p:spPr>
        <p:txBody>
          <a:bodyPr wrap="square">
            <a:spAutoFit/>
          </a:bodyPr>
          <a:lstStyle/>
          <a:p>
            <a:pPr lvl="0" indent="457200" defTabSz="914400">
              <a:spcBef>
                <a:spcPts val="1000"/>
              </a:spcBef>
              <a:buClr>
                <a:srgbClr val="9BAFB5"/>
              </a:buClr>
            </a:pPr>
            <a:r>
              <a:rPr lang="ru-RU" sz="1200" b="1" i="1" dirty="0" smtClean="0">
                <a:solidFill>
                  <a:srgbClr val="000000">
                    <a:lumMod val="85000"/>
                    <a:lumOff val="15000"/>
                  </a:srgbClr>
                </a:solidFill>
                <a:latin typeface="Arial" panose="020B0604020202020204" pitchFamily="34" charset="0"/>
                <a:cs typeface="Arial" panose="020B0604020202020204" pitchFamily="34" charset="0"/>
              </a:rPr>
              <a:t>Подполковник </a:t>
            </a:r>
            <a:r>
              <a:rPr lang="ru-RU" sz="1200" b="1" i="1" dirty="0">
                <a:solidFill>
                  <a:srgbClr val="000000">
                    <a:lumMod val="85000"/>
                    <a:lumOff val="15000"/>
                  </a:srgbClr>
                </a:solidFill>
                <a:latin typeface="Arial" panose="020B0604020202020204" pitchFamily="34" charset="0"/>
                <a:cs typeface="Arial" panose="020B0604020202020204" pitchFamily="34" charset="0"/>
              </a:rPr>
              <a:t>Валерий Ухабов получил приказ занять небольшой плацдарм в районе оборонительного рубежа в тылу противника. Целую ночь немногочисленный отряд пограничников сдерживал превосходящие силы неприятеля. Но подкрепления к утру они не дождались.
Разведчик, посланный с донесением, попал в руки к «духам» и был убит. Его тело выставили на обозрение. Валерий Ухабов, понимая, что отступать некуда, предпринял отчаянную попытку вырваться из окружения. И это удалось.
Но в ходе прорыва подполковник был смертельно ранен и скончался, когда его несли на брезентовой плащ-палатке спасенные им бойцы</a:t>
            </a:r>
            <a:r>
              <a:rPr lang="ru-RU" sz="1200" i="1" dirty="0">
                <a:solidFill>
                  <a:srgbClr val="000000">
                    <a:lumMod val="85000"/>
                    <a:lumOff val="15000"/>
                  </a:srgbClr>
                </a:solidFill>
                <a:latin typeface="Arial" panose="020B0604020202020204" pitchFamily="34" charset="0"/>
                <a:cs typeface="Arial" panose="020B0604020202020204" pitchFamily="34" charset="0"/>
              </a:rPr>
              <a:t>.</a:t>
            </a:r>
          </a:p>
        </p:txBody>
      </p:sp>
      <p:pic>
        <p:nvPicPr>
          <p:cNvPr id="8" name="Рисунок 7"/>
          <p:cNvPicPr>
            <a:picLocks noChangeAspect="1"/>
          </p:cNvPicPr>
          <p:nvPr/>
        </p:nvPicPr>
        <p:blipFill>
          <a:blip r:embed="rId3"/>
          <a:stretch>
            <a:fillRect/>
          </a:stretch>
        </p:blipFill>
        <p:spPr>
          <a:xfrm>
            <a:off x="9325330" y="3158850"/>
            <a:ext cx="2764364" cy="3351071"/>
          </a:xfrm>
          <a:prstGeom prst="rect">
            <a:avLst/>
          </a:prstGeom>
        </p:spPr>
      </p:pic>
      <p:pic>
        <p:nvPicPr>
          <p:cNvPr id="9" name="Рисунок 5">
            <a:extLst>
              <a:ext uri="{FF2B5EF4-FFF2-40B4-BE49-F238E27FC236}">
                <a16:creationId xmlns:a16="http://schemas.microsoft.com/office/drawing/2014/main" id="{A6FCDA74-576B-5444-A405-2FB9DAA6E918}"/>
              </a:ext>
            </a:extLst>
          </p:cNvPr>
          <p:cNvPicPr>
            <a:picLocks noChangeAspect="1"/>
          </p:cNvPicPr>
          <p:nvPr/>
        </p:nvPicPr>
        <p:blipFill>
          <a:blip r:embed="rId4"/>
          <a:stretch>
            <a:fillRect/>
          </a:stretch>
        </p:blipFill>
        <p:spPr>
          <a:xfrm>
            <a:off x="4079965" y="4936481"/>
            <a:ext cx="4636840" cy="1573440"/>
          </a:xfrm>
          <a:prstGeom prst="rect">
            <a:avLst/>
          </a:prstGeom>
        </p:spPr>
      </p:pic>
      <p:pic>
        <p:nvPicPr>
          <p:cNvPr id="10" name="Рисунок 9"/>
          <p:cNvPicPr>
            <a:picLocks noChangeAspect="1"/>
          </p:cNvPicPr>
          <p:nvPr/>
        </p:nvPicPr>
        <p:blipFill>
          <a:blip r:embed="rId5"/>
          <a:stretch>
            <a:fillRect/>
          </a:stretch>
        </p:blipFill>
        <p:spPr>
          <a:xfrm>
            <a:off x="9421752" y="791680"/>
            <a:ext cx="2448821" cy="1408072"/>
          </a:xfrm>
          <a:prstGeom prst="rect">
            <a:avLst/>
          </a:prstGeom>
        </p:spPr>
      </p:pic>
      <p:pic>
        <p:nvPicPr>
          <p:cNvPr id="11" name="Рисунок 3">
            <a:extLst>
              <a:ext uri="{FF2B5EF4-FFF2-40B4-BE49-F238E27FC236}">
                <a16:creationId xmlns:a16="http://schemas.microsoft.com/office/drawing/2014/main" id="{1A95DE4E-3226-F74B-B2A1-2E200F049638}"/>
              </a:ext>
            </a:extLst>
          </p:cNvPr>
          <p:cNvPicPr>
            <a:picLocks noChangeAspect="1"/>
          </p:cNvPicPr>
          <p:nvPr/>
        </p:nvPicPr>
        <p:blipFill>
          <a:blip r:embed="rId6"/>
          <a:stretch>
            <a:fillRect/>
          </a:stretch>
        </p:blipFill>
        <p:spPr>
          <a:xfrm>
            <a:off x="1794979" y="4045645"/>
            <a:ext cx="1676462" cy="2587447"/>
          </a:xfrm>
          <a:prstGeom prst="rect">
            <a:avLst/>
          </a:prstGeom>
        </p:spPr>
      </p:pic>
      <p:sp>
        <p:nvSpPr>
          <p:cNvPr id="12" name="Прямоугольник 11"/>
          <p:cNvSpPr/>
          <p:nvPr/>
        </p:nvSpPr>
        <p:spPr>
          <a:xfrm>
            <a:off x="1046880" y="3639547"/>
            <a:ext cx="1894704" cy="276999"/>
          </a:xfrm>
          <a:prstGeom prst="rect">
            <a:avLst/>
          </a:prstGeom>
        </p:spPr>
        <p:txBody>
          <a:bodyPr wrap="square">
            <a:spAutoFit/>
          </a:bodyPr>
          <a:lstStyle/>
          <a:p>
            <a:pPr lvl="0" defTabSz="914400">
              <a:spcBef>
                <a:spcPts val="1000"/>
              </a:spcBef>
              <a:buClr>
                <a:srgbClr val="9BAFB5"/>
              </a:buClr>
            </a:pPr>
            <a:r>
              <a:rPr lang="ru-RU" sz="1200" i="1" dirty="0">
                <a:solidFill>
                  <a:srgbClr val="000000">
                    <a:lumMod val="85000"/>
                    <a:lumOff val="15000"/>
                  </a:srgbClr>
                </a:solidFill>
                <a:latin typeface="Arial" panose="020B0604020202020204" pitchFamily="34" charset="0"/>
                <a:cs typeface="Arial" panose="020B0604020202020204" pitchFamily="34" charset="0"/>
              </a:rPr>
              <a:t>05.02 1938 – 12.10.1983</a:t>
            </a:r>
          </a:p>
        </p:txBody>
      </p:sp>
    </p:spTree>
    <p:extLst>
      <p:ext uri="{BB962C8B-B14F-4D97-AF65-F5344CB8AC3E}">
        <p14:creationId xmlns:p14="http://schemas.microsoft.com/office/powerpoint/2010/main" val="1309272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960678" y="850392"/>
            <a:ext cx="2145022" cy="2900571"/>
          </a:xfrm>
          <a:prstGeom prst="rect">
            <a:avLst/>
          </a:prstGeom>
        </p:spPr>
      </p:pic>
      <p:sp>
        <p:nvSpPr>
          <p:cNvPr id="5" name="TextBox 4"/>
          <p:cNvSpPr txBox="1"/>
          <p:nvPr/>
        </p:nvSpPr>
        <p:spPr>
          <a:xfrm>
            <a:off x="4453127" y="189186"/>
            <a:ext cx="5632705" cy="461665"/>
          </a:xfrm>
          <a:prstGeom prst="rect">
            <a:avLst/>
          </a:prstGeom>
          <a:noFill/>
        </p:spPr>
        <p:txBody>
          <a:bodyPr wrap="square" rtlCol="0">
            <a:spAutoFit/>
          </a:bodyPr>
          <a:lstStyle/>
          <a:p>
            <a:r>
              <a:rPr lang="ru-RU" sz="2400" b="1" dirty="0" err="1" smtClean="0">
                <a:solidFill>
                  <a:srgbClr val="FF0000"/>
                </a:solidFill>
                <a:latin typeface="Arial" panose="020B0604020202020204" pitchFamily="34" charset="0"/>
                <a:cs typeface="Arial" panose="020B0604020202020204" pitchFamily="34" charset="0"/>
              </a:rPr>
              <a:t>Тамгин</a:t>
            </a:r>
            <a:r>
              <a:rPr lang="ru-RU" sz="2400" b="1" dirty="0" smtClean="0">
                <a:solidFill>
                  <a:srgbClr val="FF0000"/>
                </a:solidFill>
                <a:latin typeface="Arial" panose="020B0604020202020204" pitchFamily="34" charset="0"/>
                <a:cs typeface="Arial" panose="020B0604020202020204" pitchFamily="34" charset="0"/>
              </a:rPr>
              <a:t> Владимир Александрович</a:t>
            </a:r>
            <a:endParaRPr lang="ru-RU" sz="2400" b="1" dirty="0">
              <a:solidFill>
                <a:srgbClr val="FF0000"/>
              </a:solidFill>
              <a:latin typeface="Arial" panose="020B0604020202020204" pitchFamily="34" charset="0"/>
              <a:cs typeface="Arial" panose="020B0604020202020204" pitchFamily="34" charset="0"/>
            </a:endParaRPr>
          </a:p>
        </p:txBody>
      </p:sp>
      <p:pic>
        <p:nvPicPr>
          <p:cNvPr id="6" name="Рисунок 5"/>
          <p:cNvPicPr>
            <a:picLocks noChangeAspect="1"/>
          </p:cNvPicPr>
          <p:nvPr/>
        </p:nvPicPr>
        <p:blipFill>
          <a:blip r:embed="rId3"/>
          <a:stretch>
            <a:fillRect/>
          </a:stretch>
        </p:blipFill>
        <p:spPr>
          <a:xfrm>
            <a:off x="847259" y="3834466"/>
            <a:ext cx="2499452" cy="459840"/>
          </a:xfrm>
          <a:prstGeom prst="rect">
            <a:avLst/>
          </a:prstGeom>
        </p:spPr>
      </p:pic>
      <p:sp>
        <p:nvSpPr>
          <p:cNvPr id="7" name="TextBox 6"/>
          <p:cNvSpPr txBox="1"/>
          <p:nvPr/>
        </p:nvSpPr>
        <p:spPr>
          <a:xfrm>
            <a:off x="3439823" y="728264"/>
            <a:ext cx="7981864" cy="3970318"/>
          </a:xfrm>
          <a:prstGeom prst="rect">
            <a:avLst/>
          </a:prstGeom>
          <a:noFill/>
        </p:spPr>
        <p:txBody>
          <a:bodyPr wrap="square" rtlCol="0">
            <a:spAutoFit/>
          </a:bodyPr>
          <a:lstStyle/>
          <a:p>
            <a:pPr indent="457200" defTabSz="914400"/>
            <a:r>
              <a:rPr lang="ru-RU" sz="1200" dirty="0" smtClean="0">
                <a:solidFill>
                  <a:srgbClr val="000000"/>
                </a:solidFill>
                <a:latin typeface="Calibri" panose="020F0502020204030204" pitchFamily="34" charset="0"/>
                <a:cs typeface="Calibri" panose="020F0502020204030204" pitchFamily="34" charset="0"/>
              </a:rPr>
              <a:t>Утром 9 января 2000 года Владимир находился на железнодорожном мосту через реку Аргун. Этот небольшой мост оказался стратегическим объектом, по которому боевики могли проникнуть в тыл правительственных войск. Для своих же он был важен для подвоза подкреплений, боеприпасов, других необходимых для ведения боевых действий грузов. Оборона его имела первостепенное значение. Транспортная милиция выполняла не характерную для себя роль – охраняла мост и железнодорожный вокзал.</a:t>
            </a:r>
          </a:p>
          <a:p>
            <a:pPr indent="457200" defTabSz="914400"/>
            <a:r>
              <a:rPr lang="ru-RU" sz="1200" dirty="0" smtClean="0">
                <a:solidFill>
                  <a:srgbClr val="000000"/>
                </a:solidFill>
                <a:latin typeface="Calibri" panose="020F0502020204030204" pitchFamily="34" charset="0"/>
                <a:cs typeface="Calibri" panose="020F0502020204030204" pitchFamily="34" charset="0"/>
              </a:rPr>
              <a:t>Группу взрывотехников из лейтенанта милиции Николая Виноградова и старшего сержанта милиции Виталия Бугаева вызвали для разминирования найденных рядом с мостом взрывных устройств. Им придали в помощь и Владимира </a:t>
            </a:r>
            <a:r>
              <a:rPr lang="ru-RU" sz="1200" dirty="0" err="1" smtClean="0">
                <a:solidFill>
                  <a:srgbClr val="000000"/>
                </a:solidFill>
                <a:latin typeface="Calibri" panose="020F0502020204030204" pitchFamily="34" charset="0"/>
                <a:cs typeface="Calibri" panose="020F0502020204030204" pitchFamily="34" charset="0"/>
              </a:rPr>
              <a:t>Тамгина</a:t>
            </a:r>
            <a:r>
              <a:rPr lang="ru-RU" sz="1200" dirty="0" smtClean="0">
                <a:solidFill>
                  <a:srgbClr val="000000"/>
                </a:solidFill>
                <a:latin typeface="Calibri" panose="020F0502020204030204" pitchFamily="34" charset="0"/>
                <a:cs typeface="Calibri" panose="020F0502020204030204" pitchFamily="34" charset="0"/>
              </a:rPr>
              <a:t>.</a:t>
            </a:r>
          </a:p>
          <a:p>
            <a:pPr indent="457200" defTabSz="914400"/>
            <a:r>
              <a:rPr lang="ru-RU" sz="1200" dirty="0" smtClean="0">
                <a:solidFill>
                  <a:prstClr val="black"/>
                </a:solidFill>
                <a:latin typeface="Calibri" panose="020F0502020204030204" pitchFamily="34" charset="0"/>
                <a:cs typeface="Calibri" panose="020F0502020204030204" pitchFamily="34" charset="0"/>
              </a:rPr>
              <a:t>Группа </a:t>
            </a:r>
            <a:r>
              <a:rPr lang="ru-RU" sz="1200" dirty="0">
                <a:solidFill>
                  <a:prstClr val="black"/>
                </a:solidFill>
                <a:latin typeface="Calibri" panose="020F0502020204030204" pitchFamily="34" charset="0"/>
                <a:cs typeface="Calibri" panose="020F0502020204030204" pitchFamily="34" charset="0"/>
              </a:rPr>
              <a:t>выдвинулась к объекту, но, не успев дойти до места, услышала звуки выстрелов</a:t>
            </a:r>
            <a:r>
              <a:rPr lang="ru-RU" sz="1200" dirty="0" smtClean="0">
                <a:solidFill>
                  <a:prstClr val="black"/>
                </a:solidFill>
                <a:latin typeface="Calibri" panose="020F0502020204030204" pitchFamily="34" charset="0"/>
                <a:cs typeface="Calibri" panose="020F0502020204030204" pitchFamily="34" charset="0"/>
              </a:rPr>
              <a:t>. Стрельба быстро </a:t>
            </a:r>
            <a:r>
              <a:rPr lang="ru-RU" sz="1200" dirty="0">
                <a:solidFill>
                  <a:prstClr val="black"/>
                </a:solidFill>
                <a:latin typeface="Calibri" panose="020F0502020204030204" pitchFamily="34" charset="0"/>
                <a:cs typeface="Calibri" panose="020F0502020204030204" pitchFamily="34" charset="0"/>
              </a:rPr>
              <a:t>нарастала. Судя по направлению звука, бой шел на железнодорожном вокзале, где была застава транспортного ОМОНа из 30 человек. Лейтенант Виноградов принял решение идти на помощь окруженным омоновцам.</a:t>
            </a:r>
          </a:p>
          <a:p>
            <a:pPr indent="457200" defTabSz="914400"/>
            <a:r>
              <a:rPr lang="ru-RU" sz="1200" dirty="0">
                <a:solidFill>
                  <a:prstClr val="black"/>
                </a:solidFill>
                <a:latin typeface="Calibri" panose="020F0502020204030204" pitchFamily="34" charset="0"/>
                <a:cs typeface="Calibri" panose="020F0502020204030204" pitchFamily="34" charset="0"/>
              </a:rPr>
              <a:t>По пути удалось встретить танк Т-72 и БМП-2. Усиленная броней группа продолжила движение к цели, но доехать не удалось. Перед вокзалом и БТР, и танк были подбиты и загорелись. Милиционеры, выскочив наружу, пошли на прорыв</a:t>
            </a:r>
            <a:r>
              <a:rPr lang="ru-RU" sz="1200" dirty="0" smtClean="0">
                <a:solidFill>
                  <a:prstClr val="black"/>
                </a:solidFill>
                <a:latin typeface="Calibri" panose="020F0502020204030204" pitchFamily="34" charset="0"/>
                <a:cs typeface="Calibri" panose="020F0502020204030204" pitchFamily="34" charset="0"/>
              </a:rPr>
              <a:t>.</a:t>
            </a:r>
          </a:p>
          <a:p>
            <a:pPr indent="457200" defTabSz="914400"/>
            <a:r>
              <a:rPr lang="ru-RU" sz="1200" dirty="0" smtClean="0">
                <a:solidFill>
                  <a:srgbClr val="000000"/>
                </a:solidFill>
                <a:latin typeface="Calibri" panose="020F0502020204030204" pitchFamily="34" charset="0"/>
                <a:cs typeface="Calibri" panose="020F0502020204030204" pitchFamily="34" charset="0"/>
              </a:rPr>
              <a:t>Место было совершенно открытое, укрыться было негде. Бой длился недолго – патроны быстро закончились. Расстреляв весь боекомплект, не желая сдаваться в плен, Владимир с ножом бросился на бандитов. </a:t>
            </a:r>
          </a:p>
          <a:p>
            <a:pPr indent="457200" defTabSz="914400"/>
            <a:r>
              <a:rPr lang="ru-RU" sz="1200" dirty="0" smtClean="0">
                <a:solidFill>
                  <a:srgbClr val="000000"/>
                </a:solidFill>
                <a:latin typeface="Calibri" panose="020F0502020204030204" pitchFamily="34" charset="0"/>
                <a:cs typeface="Calibri" panose="020F0502020204030204" pitchFamily="34" charset="0"/>
              </a:rPr>
              <a:t>Об этом стало известно из допроса плененного боевика.</a:t>
            </a:r>
          </a:p>
          <a:p>
            <a:pPr indent="457200" defTabSz="914400"/>
            <a:r>
              <a:rPr lang="ru-RU" sz="1200" dirty="0" smtClean="0">
                <a:solidFill>
                  <a:srgbClr val="000000"/>
                </a:solidFill>
                <a:latin typeface="Calibri" panose="020F0502020204030204" pitchFamily="34" charset="0"/>
                <a:cs typeface="Calibri" panose="020F0502020204030204" pitchFamily="34" charset="0"/>
              </a:rPr>
              <a:t>Владимира нашли уже после боя. Тело было буквально изрешечено пулями – сержанта добивали в упор, как и его товарищей. Погибла вся группа.</a:t>
            </a:r>
          </a:p>
          <a:p>
            <a:pPr indent="457200" defTabSz="914400"/>
            <a:r>
              <a:rPr lang="ru-RU" sz="1200" dirty="0" smtClean="0">
                <a:solidFill>
                  <a:srgbClr val="000000"/>
                </a:solidFill>
                <a:latin typeface="Calibri" panose="020F0502020204030204" pitchFamily="34" charset="0"/>
                <a:cs typeface="Calibri" panose="020F0502020204030204" pitchFamily="34" charset="0"/>
              </a:rPr>
              <a:t>Тот же боевик пояснил, что они все подходили и стреляли в уже мертвого бойца. Он сказал:</a:t>
            </a:r>
          </a:p>
          <a:p>
            <a:pPr indent="457200" defTabSz="914400"/>
            <a:r>
              <a:rPr lang="ru-RU" sz="1200" dirty="0" smtClean="0">
                <a:solidFill>
                  <a:srgbClr val="000000"/>
                </a:solidFill>
                <a:latin typeface="Calibri" panose="020F0502020204030204" pitchFamily="34" charset="0"/>
                <a:cs typeface="Calibri" panose="020F0502020204030204" pitchFamily="34" charset="0"/>
              </a:rPr>
              <a:t>«Мы не хотели, чтобы он воскрес».</a:t>
            </a:r>
          </a:p>
        </p:txBody>
      </p:sp>
      <p:pic>
        <p:nvPicPr>
          <p:cNvPr id="8" name="Рисунок 7"/>
          <p:cNvPicPr>
            <a:picLocks noChangeAspect="1"/>
          </p:cNvPicPr>
          <p:nvPr/>
        </p:nvPicPr>
        <p:blipFill>
          <a:blip r:embed="rId4"/>
          <a:stretch>
            <a:fillRect/>
          </a:stretch>
        </p:blipFill>
        <p:spPr>
          <a:xfrm>
            <a:off x="10085832" y="4355201"/>
            <a:ext cx="1859444" cy="2356494"/>
          </a:xfrm>
          <a:prstGeom prst="rect">
            <a:avLst/>
          </a:prstGeom>
        </p:spPr>
      </p:pic>
      <p:pic>
        <p:nvPicPr>
          <p:cNvPr id="9" name="Рисунок 8"/>
          <p:cNvPicPr>
            <a:picLocks noChangeAspect="1"/>
          </p:cNvPicPr>
          <p:nvPr/>
        </p:nvPicPr>
        <p:blipFill>
          <a:blip r:embed="rId5"/>
          <a:stretch>
            <a:fillRect/>
          </a:stretch>
        </p:blipFill>
        <p:spPr>
          <a:xfrm>
            <a:off x="2477855" y="5066366"/>
            <a:ext cx="4130223" cy="1642409"/>
          </a:xfrm>
          <a:prstGeom prst="rect">
            <a:avLst/>
          </a:prstGeom>
        </p:spPr>
      </p:pic>
      <p:pic>
        <p:nvPicPr>
          <p:cNvPr id="10" name="Рисунок 9"/>
          <p:cNvPicPr>
            <a:picLocks noChangeAspect="1"/>
          </p:cNvPicPr>
          <p:nvPr/>
        </p:nvPicPr>
        <p:blipFill>
          <a:blip r:embed="rId6"/>
          <a:stretch>
            <a:fillRect/>
          </a:stretch>
        </p:blipFill>
        <p:spPr>
          <a:xfrm>
            <a:off x="7059998" y="5069286"/>
            <a:ext cx="2474700" cy="1639489"/>
          </a:xfrm>
          <a:prstGeom prst="rect">
            <a:avLst/>
          </a:prstGeom>
        </p:spPr>
      </p:pic>
    </p:spTree>
    <p:extLst>
      <p:ext uri="{BB962C8B-B14F-4D97-AF65-F5344CB8AC3E}">
        <p14:creationId xmlns:p14="http://schemas.microsoft.com/office/powerpoint/2010/main" val="3541457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684909" y="660535"/>
            <a:ext cx="5660968" cy="6555641"/>
          </a:xfrm>
          <a:prstGeom prst="rect">
            <a:avLst/>
          </a:prstGeom>
        </p:spPr>
        <p:txBody>
          <a:bodyPr wrap="square">
            <a:spAutoFit/>
          </a:bodyPr>
          <a:lstStyle/>
          <a:p>
            <a:pPr lvl="0" indent="457200" algn="just" defTabSz="914400"/>
            <a:r>
              <a:rPr lang="ru-RU" sz="1200" dirty="0">
                <a:latin typeface="Arial" panose="020B0604020202020204" pitchFamily="34" charset="0"/>
                <a:cs typeface="Arial" panose="020B0604020202020204" pitchFamily="34" charset="0"/>
              </a:rPr>
              <a:t>В конце января 2000 года в район Аргунского ущелья подразделение под командованием А. Жукова вылетело спасать группу спецназа, среди которых были раненые. Спасательная операция (поднимали раненных, используя лебедку) проводилась под обстрелом боевиков. На </a:t>
            </a:r>
            <a:r>
              <a:rPr lang="ru-RU" sz="1200" dirty="0" smtClean="0">
                <a:latin typeface="Arial" panose="020B0604020202020204" pitchFamily="34" charset="0"/>
                <a:cs typeface="Arial" panose="020B0604020202020204" pitchFamily="34" charset="0"/>
              </a:rPr>
              <a:t>земле оставались </a:t>
            </a:r>
            <a:r>
              <a:rPr lang="ru-RU" sz="1200" dirty="0">
                <a:latin typeface="Arial" panose="020B0604020202020204" pitchFamily="34" charset="0"/>
                <a:cs typeface="Arial" panose="020B0604020202020204" pitchFamily="34" charset="0"/>
              </a:rPr>
              <a:t>сержант спецназа Дмитрий </a:t>
            </a:r>
            <a:r>
              <a:rPr lang="ru-RU" sz="1200" dirty="0" err="1">
                <a:latin typeface="Arial" panose="020B0604020202020204" pitchFamily="34" charset="0"/>
                <a:cs typeface="Arial" panose="020B0604020202020204" pitchFamily="34" charset="0"/>
              </a:rPr>
              <a:t>Бегленко</a:t>
            </a:r>
            <a:r>
              <a:rPr lang="ru-RU" sz="1200" dirty="0">
                <a:latin typeface="Arial" panose="020B0604020202020204" pitchFamily="34" charset="0"/>
                <a:cs typeface="Arial" panose="020B0604020202020204" pitchFamily="34" charset="0"/>
              </a:rPr>
              <a:t> и два военных спасателя – подполковник Александр Жуков и капитан Анатолий Могутнов, когда боевики подошли уже очень близко. Жуков отдал команду вертолетам уходить без них. Патронов у оставшейся троицы не было, только три </a:t>
            </a:r>
            <a:r>
              <a:rPr lang="ru-RU" sz="1200" dirty="0" smtClean="0">
                <a:latin typeface="Arial" panose="020B0604020202020204" pitchFamily="34" charset="0"/>
                <a:cs typeface="Arial" panose="020B0604020202020204" pitchFamily="34" charset="0"/>
              </a:rPr>
              <a:t>противопехотные гранаты.</a:t>
            </a:r>
          </a:p>
          <a:p>
            <a:pPr lvl="0" indent="457200" algn="just" defTabSz="914400"/>
            <a:r>
              <a:rPr lang="ru-RU" sz="1200" dirty="0" smtClean="0">
                <a:latin typeface="Arial" panose="020B0604020202020204" pitchFamily="34" charset="0"/>
                <a:cs typeface="Arial" panose="020B0604020202020204" pitchFamily="34" charset="0"/>
              </a:rPr>
              <a:t> Военнослужащие </a:t>
            </a:r>
            <a:r>
              <a:rPr lang="ru-RU" sz="1200" dirty="0">
                <a:latin typeface="Arial" panose="020B0604020202020204" pitchFamily="34" charset="0"/>
                <a:cs typeface="Arial" panose="020B0604020202020204" pitchFamily="34" charset="0"/>
              </a:rPr>
              <a:t>попали в плен к знаменитому своей жестокостью и беспощадностью </a:t>
            </a:r>
            <a:r>
              <a:rPr lang="ru-RU" sz="1200" dirty="0" err="1">
                <a:latin typeface="Arial" panose="020B0604020202020204" pitchFamily="34" charset="0"/>
                <a:cs typeface="Arial" panose="020B0604020202020204" pitchFamily="34" charset="0"/>
              </a:rPr>
              <a:t>Салаутдину</a:t>
            </a:r>
            <a:r>
              <a:rPr lang="ru-RU" sz="1200" dirty="0">
                <a:latin typeface="Arial" panose="020B0604020202020204" pitchFamily="34" charset="0"/>
                <a:cs typeface="Arial" panose="020B0604020202020204" pitchFamily="34" charset="0"/>
              </a:rPr>
              <a:t> </a:t>
            </a:r>
            <a:r>
              <a:rPr lang="ru-RU" sz="1200" dirty="0" err="1" smtClean="0">
                <a:latin typeface="Arial" panose="020B0604020202020204" pitchFamily="34" charset="0"/>
                <a:cs typeface="Arial" panose="020B0604020202020204" pitchFamily="34" charset="0"/>
              </a:rPr>
              <a:t>Темирбулатову</a:t>
            </a:r>
            <a:r>
              <a:rPr lang="ru-RU" sz="1200" dirty="0" smtClean="0">
                <a:latin typeface="Arial" panose="020B0604020202020204" pitchFamily="34" charset="0"/>
                <a:cs typeface="Arial" panose="020B0604020202020204" pitchFamily="34" charset="0"/>
              </a:rPr>
              <a:t>. </a:t>
            </a:r>
            <a:r>
              <a:rPr lang="ru-RU" sz="1200" dirty="0" err="1" smtClean="0">
                <a:latin typeface="Arial" panose="020B0604020202020204" pitchFamily="34" charset="0"/>
                <a:cs typeface="Arial" panose="020B0604020202020204" pitchFamily="34" charset="0"/>
              </a:rPr>
              <a:t>Темирбулатов</a:t>
            </a:r>
            <a:r>
              <a:rPr lang="ru-RU" sz="1200" dirty="0" smtClean="0">
                <a:latin typeface="Arial" panose="020B0604020202020204" pitchFamily="34" charset="0"/>
                <a:cs typeface="Arial" panose="020B0604020202020204" pitchFamily="34" charset="0"/>
              </a:rPr>
              <a:t> </a:t>
            </a:r>
            <a:r>
              <a:rPr lang="ru-RU" sz="1200" dirty="0">
                <a:latin typeface="Arial" panose="020B0604020202020204" pitchFamily="34" charset="0"/>
                <a:cs typeface="Arial" panose="020B0604020202020204" pitchFamily="34" charset="0"/>
              </a:rPr>
              <a:t>потребовал, чтобы Жуков вызвал российские вертолеты в район расположения с базой ВВС зенитных установок боевиков – или Могутнов и </a:t>
            </a:r>
            <a:r>
              <a:rPr lang="ru-RU" sz="1200" dirty="0" err="1">
                <a:latin typeface="Arial" panose="020B0604020202020204" pitchFamily="34" charset="0"/>
                <a:cs typeface="Arial" panose="020B0604020202020204" pitchFamily="34" charset="0"/>
              </a:rPr>
              <a:t>Бегленко</a:t>
            </a:r>
            <a:r>
              <a:rPr lang="ru-RU" sz="1200" dirty="0">
                <a:latin typeface="Arial" panose="020B0604020202020204" pitchFamily="34" charset="0"/>
                <a:cs typeface="Arial" panose="020B0604020202020204" pitchFamily="34" charset="0"/>
              </a:rPr>
              <a:t> будут расстреляны. Жуков связался, но использовал позывной пилота, который погиб несколько дней назад, и командование, поняв, что подполковник передает координаты не по своей воле, подкрепление в указанное место не направило. </a:t>
            </a:r>
          </a:p>
          <a:p>
            <a:pPr lvl="0" indent="457200" algn="just" defTabSz="914400"/>
            <a:r>
              <a:rPr lang="ru-RU" sz="1200" dirty="0">
                <a:latin typeface="Arial" panose="020B0604020202020204" pitchFamily="34" charset="0"/>
                <a:cs typeface="Arial" panose="020B0604020202020204" pitchFamily="34" charset="0"/>
              </a:rPr>
              <a:t>Жукова и его товарищей угрозами и избиениями агитировали выступить с антироссийскими призывами и принять ислам, не давали еды и питья,  заставлял сменить веру под страхом смерти</a:t>
            </a:r>
            <a:r>
              <a:rPr lang="ru-RU" sz="1200" dirty="0" smtClean="0">
                <a:latin typeface="Arial" panose="020B0604020202020204" pitchFamily="34" charset="0"/>
                <a:cs typeface="Arial" panose="020B0604020202020204" pitchFamily="34" charset="0"/>
              </a:rPr>
              <a:t>.</a:t>
            </a:r>
            <a:endParaRPr lang="ru-RU" sz="1200" dirty="0">
              <a:latin typeface="Arial" panose="020B0604020202020204" pitchFamily="34" charset="0"/>
              <a:cs typeface="Arial" panose="020B0604020202020204" pitchFamily="34" charset="0"/>
            </a:endParaRPr>
          </a:p>
          <a:p>
            <a:pPr lvl="0" indent="457200" algn="just" defTabSz="914400"/>
            <a:r>
              <a:rPr lang="ru-RU" sz="1200" dirty="0">
                <a:latin typeface="Arial" panose="020B0604020202020204" pitchFamily="34" charset="0"/>
                <a:cs typeface="Arial" panose="020B0604020202020204" pitchFamily="34" charset="0"/>
              </a:rPr>
              <a:t>После начавшегося 18 марта штурма Комсомольского остатки боевиков пытались отойти в горы. Пленных они гнали впереди, прикрываясь ими. Дошли до реки </a:t>
            </a:r>
            <a:r>
              <a:rPr lang="ru-RU" sz="1200" dirty="0" err="1">
                <a:latin typeface="Arial" panose="020B0604020202020204" pitchFamily="34" charset="0"/>
                <a:cs typeface="Arial" panose="020B0604020202020204" pitchFamily="34" charset="0"/>
              </a:rPr>
              <a:t>Гойта</a:t>
            </a:r>
            <a:r>
              <a:rPr lang="ru-RU" sz="1200" dirty="0">
                <a:latin typeface="Arial" panose="020B0604020202020204" pitchFamily="34" charset="0"/>
                <a:cs typeface="Arial" panose="020B0604020202020204" pitchFamily="34" charset="0"/>
              </a:rPr>
              <a:t> и попали под огонь одного из заслонов федералов. Жуков получил четыре тяжелых ранения – в левое плечо, в правое предплечье, в ногу и грудь. Александр Петрович упал в реку, но сумел выплыть, с трудом выполз на берег. У него хватило сил, прокричать солдатам, что здесь свой и назвать себя. Один из офицеров лично знал Жукова. Подполковника на плащ-палатке дотащили до блокпоста, где он потерял сознание</a:t>
            </a:r>
            <a:r>
              <a:rPr lang="ru-RU" sz="1200" dirty="0" smtClean="0">
                <a:latin typeface="Arial" panose="020B0604020202020204" pitchFamily="34" charset="0"/>
                <a:cs typeface="Arial" panose="020B0604020202020204" pitchFamily="34" charset="0"/>
              </a:rPr>
              <a:t>.</a:t>
            </a:r>
            <a:endParaRPr lang="ru-RU" sz="1200" dirty="0">
              <a:latin typeface="Arial" panose="020B0604020202020204" pitchFamily="34" charset="0"/>
              <a:cs typeface="Arial" panose="020B0604020202020204" pitchFamily="34" charset="0"/>
            </a:endParaRPr>
          </a:p>
          <a:p>
            <a:pPr lvl="0" indent="457200" algn="just" defTabSz="914400"/>
            <a:r>
              <a:rPr lang="ru-RU" sz="1200" dirty="0">
                <a:latin typeface="Arial" panose="020B0604020202020204" pitchFamily="34" charset="0"/>
                <a:cs typeface="Arial" panose="020B0604020202020204" pitchFamily="34" charset="0"/>
              </a:rPr>
              <a:t>В плену Жуков пробыл почти 50 суток. Офицер пережил несколько операций. В </a:t>
            </a:r>
            <a:r>
              <a:rPr lang="ru-RU" sz="1200" dirty="0" err="1">
                <a:latin typeface="Arial" panose="020B0604020202020204" pitchFamily="34" charset="0"/>
                <a:cs typeface="Arial" panose="020B0604020202020204" pitchFamily="34" charset="0"/>
              </a:rPr>
              <a:t>Ханкале</a:t>
            </a:r>
            <a:r>
              <a:rPr lang="ru-RU" sz="1200" dirty="0">
                <a:latin typeface="Arial" panose="020B0604020202020204" pitchFamily="34" charset="0"/>
                <a:cs typeface="Arial" panose="020B0604020202020204" pitchFamily="34" charset="0"/>
              </a:rPr>
              <a:t>, до переправки в Ростов, у него останавливалось сердце. В Ростове Жуков опознал пойманного </a:t>
            </a:r>
            <a:r>
              <a:rPr lang="ru-RU" sz="1200" dirty="0" err="1">
                <a:latin typeface="Arial" panose="020B0604020202020204" pitchFamily="34" charset="0"/>
                <a:cs typeface="Arial" panose="020B0604020202020204" pitchFamily="34" charset="0"/>
              </a:rPr>
              <a:t>Салаутдина</a:t>
            </a:r>
            <a:r>
              <a:rPr lang="ru-RU" sz="1200" dirty="0">
                <a:latin typeface="Arial" panose="020B0604020202020204" pitchFamily="34" charset="0"/>
                <a:cs typeface="Arial" panose="020B0604020202020204" pitchFamily="34" charset="0"/>
              </a:rPr>
              <a:t> </a:t>
            </a:r>
            <a:r>
              <a:rPr lang="ru-RU" sz="1200" dirty="0" err="1">
                <a:latin typeface="Arial" panose="020B0604020202020204" pitchFamily="34" charset="0"/>
                <a:cs typeface="Arial" panose="020B0604020202020204" pitchFamily="34" charset="0"/>
              </a:rPr>
              <a:t>Темирбулатова</a:t>
            </a:r>
            <a:r>
              <a:rPr lang="ru-RU" sz="1200" dirty="0">
                <a:latin typeface="Arial" panose="020B0604020202020204" pitchFamily="34" charset="0"/>
                <a:cs typeface="Arial" panose="020B0604020202020204" pitchFamily="34" charset="0"/>
              </a:rPr>
              <a:t> – боевика для этого привели прямо в госпитальную палату. </a:t>
            </a:r>
          </a:p>
          <a:p>
            <a:pPr lvl="0" defTabSz="914400"/>
            <a:endParaRPr lang="ru-RU" sz="1200" dirty="0">
              <a:latin typeface="Arial" panose="020B0604020202020204" pitchFamily="34" charset="0"/>
              <a:cs typeface="Arial" panose="020B0604020202020204" pitchFamily="34" charset="0"/>
            </a:endParaRPr>
          </a:p>
        </p:txBody>
      </p:sp>
      <p:pic>
        <p:nvPicPr>
          <p:cNvPr id="8" name="0-02-05-25ad625263fa3315ebbe85fb476c6377ad5c29a0aea0476c88a9994f48720b5c_fb95f12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701095" y="4076855"/>
            <a:ext cx="3289101" cy="1850119"/>
          </a:xfrm>
          <a:prstGeom prst="rect">
            <a:avLst/>
          </a:prstGeom>
        </p:spPr>
      </p:pic>
      <p:pic>
        <p:nvPicPr>
          <p:cNvPr id="9" name="Рисунок 8" descr="чачня.jpg"/>
          <p:cNvPicPr>
            <a:picLocks noChangeAspect="1"/>
          </p:cNvPicPr>
          <p:nvPr/>
        </p:nvPicPr>
        <p:blipFill>
          <a:blip r:embed="rId5" cstate="print"/>
          <a:stretch>
            <a:fillRect/>
          </a:stretch>
        </p:blipFill>
        <p:spPr>
          <a:xfrm>
            <a:off x="839831" y="1428474"/>
            <a:ext cx="1736943" cy="2509882"/>
          </a:xfrm>
          <a:prstGeom prst="rect">
            <a:avLst/>
          </a:prstGeom>
        </p:spPr>
      </p:pic>
      <p:sp>
        <p:nvSpPr>
          <p:cNvPr id="10" name="Прямоугольник 9"/>
          <p:cNvSpPr/>
          <p:nvPr/>
        </p:nvSpPr>
        <p:spPr>
          <a:xfrm>
            <a:off x="716129" y="4076856"/>
            <a:ext cx="2135136" cy="276999"/>
          </a:xfrm>
          <a:prstGeom prst="rect">
            <a:avLst/>
          </a:prstGeom>
        </p:spPr>
        <p:txBody>
          <a:bodyPr wrap="none">
            <a:spAutoFit/>
          </a:bodyPr>
          <a:lstStyle/>
          <a:p>
            <a:r>
              <a:rPr lang="ru-RU" sz="1200" b="1" dirty="0">
                <a:latin typeface="Arial" panose="020B0604020202020204" pitchFamily="34" charset="0"/>
                <a:cs typeface="Arial" panose="020B0604020202020204" pitchFamily="34" charset="0"/>
              </a:rPr>
              <a:t>Родился 25 октября 1959 </a:t>
            </a:r>
          </a:p>
        </p:txBody>
      </p:sp>
      <p:sp>
        <p:nvSpPr>
          <p:cNvPr id="11" name="Прямоугольник 10"/>
          <p:cNvSpPr/>
          <p:nvPr/>
        </p:nvSpPr>
        <p:spPr>
          <a:xfrm>
            <a:off x="8701094" y="6072048"/>
            <a:ext cx="3625485" cy="246221"/>
          </a:xfrm>
          <a:prstGeom prst="rect">
            <a:avLst/>
          </a:prstGeom>
        </p:spPr>
        <p:txBody>
          <a:bodyPr wrap="square">
            <a:spAutoFit/>
          </a:bodyPr>
          <a:lstStyle/>
          <a:p>
            <a:pPr algn="just"/>
            <a:r>
              <a:rPr lang="ru-RU" sz="1000" b="1" cap="small" dirty="0">
                <a:latin typeface="Arial" panose="020B0604020202020204" pitchFamily="34" charset="0"/>
                <a:cs typeface="Arial" panose="020B0604020202020204" pitchFamily="34" charset="0"/>
              </a:rPr>
              <a:t>Кадры освобождения Жукова из плена (штурм)</a:t>
            </a:r>
          </a:p>
        </p:txBody>
      </p:sp>
      <p:sp>
        <p:nvSpPr>
          <p:cNvPr id="12" name="Прямоугольник 11"/>
          <p:cNvSpPr/>
          <p:nvPr/>
        </p:nvSpPr>
        <p:spPr>
          <a:xfrm>
            <a:off x="3288437" y="194954"/>
            <a:ext cx="4453912" cy="461665"/>
          </a:xfrm>
          <a:prstGeom prst="rect">
            <a:avLst/>
          </a:prstGeom>
        </p:spPr>
        <p:txBody>
          <a:bodyPr wrap="none">
            <a:spAutoFit/>
          </a:bodyPr>
          <a:lstStyle/>
          <a:p>
            <a:r>
              <a:rPr lang="ru-RU" sz="2400" b="1" dirty="0">
                <a:solidFill>
                  <a:srgbClr val="FF0000"/>
                </a:solidFill>
                <a:latin typeface="Arial" panose="020B0604020202020204" pitchFamily="34" charset="0"/>
              </a:rPr>
              <a:t>Жуков</a:t>
            </a:r>
            <a:r>
              <a:rPr lang="ru-RU" sz="2400" dirty="0">
                <a:solidFill>
                  <a:srgbClr val="FF0000"/>
                </a:solidFill>
                <a:latin typeface="Arial" panose="020B0604020202020204" pitchFamily="34" charset="0"/>
              </a:rPr>
              <a:t> </a:t>
            </a:r>
            <a:r>
              <a:rPr lang="ru-RU" sz="2400" b="1" dirty="0">
                <a:solidFill>
                  <a:srgbClr val="FF0000"/>
                </a:solidFill>
                <a:latin typeface="Arial" panose="020B0604020202020204" pitchFamily="34" charset="0"/>
              </a:rPr>
              <a:t>Александр</a:t>
            </a:r>
            <a:r>
              <a:rPr lang="ru-RU" sz="2400" dirty="0">
                <a:solidFill>
                  <a:srgbClr val="FF0000"/>
                </a:solidFill>
                <a:latin typeface="Arial" panose="020B0604020202020204" pitchFamily="34" charset="0"/>
              </a:rPr>
              <a:t> </a:t>
            </a:r>
            <a:r>
              <a:rPr lang="ru-RU" sz="2400" b="1" dirty="0">
                <a:solidFill>
                  <a:srgbClr val="FF0000"/>
                </a:solidFill>
                <a:latin typeface="Arial" panose="020B0604020202020204" pitchFamily="34" charset="0"/>
              </a:rPr>
              <a:t>Петрович</a:t>
            </a:r>
            <a:endParaRPr lang="ru-RU" sz="2400" b="1" dirty="0">
              <a:solidFill>
                <a:srgbClr val="FF0000"/>
              </a:solidFill>
            </a:endParaRPr>
          </a:p>
        </p:txBody>
      </p:sp>
      <p:pic>
        <p:nvPicPr>
          <p:cNvPr id="2050" name="Picture 2" descr="https://sun9-39.userapi.com/c604817/u344041690/video/y_ecf705e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33774" y="939338"/>
            <a:ext cx="3247505" cy="2435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2828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08E03B-5D48-4814-B121-A78C72ABD67D}"/>
              </a:ext>
            </a:extLst>
          </p:cNvPr>
          <p:cNvSpPr>
            <a:spLocks noGrp="1"/>
          </p:cNvSpPr>
          <p:nvPr>
            <p:ph type="title"/>
          </p:nvPr>
        </p:nvSpPr>
        <p:spPr>
          <a:xfrm>
            <a:off x="3175463" y="2448139"/>
            <a:ext cx="4962698" cy="1310196"/>
          </a:xfrm>
        </p:spPr>
        <p:txBody>
          <a:bodyPr>
            <a:normAutofit/>
          </a:bodyPr>
          <a:lstStyle/>
          <a:p>
            <a:pPr algn="just">
              <a:lnSpc>
                <a:spcPct val="150000"/>
              </a:lnSpc>
            </a:pPr>
            <a:r>
              <a:rPr lang="ru-RU" sz="3200" b="1" i="1" dirty="0" smtClean="0">
                <a:solidFill>
                  <a:srgbClr val="FF0000"/>
                </a:solidFill>
                <a:latin typeface="Arial" panose="020B0604020202020204" pitchFamily="34" charset="0"/>
                <a:cs typeface="Arial" panose="020B0604020202020204" pitchFamily="34" charset="0"/>
              </a:rPr>
              <a:t>ПОМНИМ! ГОРДИМСЯ!</a:t>
            </a:r>
            <a:endParaRPr lang="ru-RU" sz="3200" b="1"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222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471</TotalTime>
  <Words>719</Words>
  <Application>Microsoft Office PowerPoint</Application>
  <PresentationFormat>Широкоэкранный</PresentationFormat>
  <Paragraphs>34</Paragraphs>
  <Slides>6</Slides>
  <Notes>0</Notes>
  <HiddenSlides>0</HiddenSlides>
  <MMClips>1</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6</vt:i4>
      </vt:variant>
    </vt:vector>
  </HeadingPairs>
  <TitlesOfParts>
    <vt:vector size="11" baseType="lpstr">
      <vt:lpstr>Arial</vt:lpstr>
      <vt:lpstr>Calibri</vt:lpstr>
      <vt:lpstr>Century Gothic</vt:lpstr>
      <vt:lpstr>Wingdings 3</vt:lpstr>
      <vt:lpstr>Легкий дым</vt:lpstr>
      <vt:lpstr>Презентация PowerPoint</vt:lpstr>
      <vt:lpstr>1961-1994</vt:lpstr>
      <vt:lpstr>Презентация PowerPoint</vt:lpstr>
      <vt:lpstr>Презентация PowerPoint</vt:lpstr>
      <vt:lpstr>Презентация PowerPoint</vt:lpstr>
      <vt:lpstr>ПОМНИМ! ГОРДИМСЯ!</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инна магеррамова</dc:creator>
  <cp:lastModifiedBy>Юлия</cp:lastModifiedBy>
  <cp:revision>30</cp:revision>
  <dcterms:created xsi:type="dcterms:W3CDTF">2021-03-06T11:23:30Z</dcterms:created>
  <dcterms:modified xsi:type="dcterms:W3CDTF">2021-03-10T15:17:15Z</dcterms:modified>
</cp:coreProperties>
</file>